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265" r:id="rId3"/>
    <p:sldId id="10254" r:id="rId4"/>
    <p:sldId id="10194" r:id="rId5"/>
    <p:sldId id="10251" r:id="rId6"/>
    <p:sldId id="10198" r:id="rId7"/>
    <p:sldId id="1925" r:id="rId8"/>
    <p:sldId id="10244" r:id="rId9"/>
    <p:sldId id="10229" r:id="rId10"/>
    <p:sldId id="10230" r:id="rId11"/>
    <p:sldId id="10231" r:id="rId12"/>
    <p:sldId id="10235" r:id="rId13"/>
    <p:sldId id="10252" r:id="rId14"/>
    <p:sldId id="1945" r:id="rId15"/>
    <p:sldId id="10253" r:id="rId16"/>
    <p:sldId id="10248" r:id="rId17"/>
    <p:sldId id="10214" r:id="rId18"/>
    <p:sldId id="10215" r:id="rId19"/>
    <p:sldId id="10242" r:id="rId20"/>
    <p:sldId id="1921" r:id="rId21"/>
    <p:sldId id="10210" r:id="rId22"/>
    <p:sldId id="10212" r:id="rId23"/>
    <p:sldId id="10208" r:id="rId24"/>
    <p:sldId id="10209" r:id="rId25"/>
  </p:sldIdLst>
  <p:sldSz cx="12188825" cy="6858000"/>
  <p:notesSz cx="7315200" cy="96012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BB2"/>
    <a:srgbClr val="694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0" autoAdjust="0"/>
    <p:restoredTop sz="83673" autoAdjust="0"/>
  </p:normalViewPr>
  <p:slideViewPr>
    <p:cSldViewPr showGuides="1">
      <p:cViewPr varScale="1">
        <p:scale>
          <a:sx n="95" d="100"/>
          <a:sy n="95" d="100"/>
        </p:scale>
        <p:origin x="624" y="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en-US"/>
              <a:t>5/6/2020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en-US"/>
              <a:t>5/6/2020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22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3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5/6/2020 9:55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7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Informative links for your review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1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36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74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5/6/2020 9:55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5/6/2020 9:55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82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9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B8F9C-470E-4439-A620-ED6893BACF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2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048" y="1435100"/>
            <a:ext cx="5210406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8024" y="1435100"/>
            <a:ext cx="5218341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663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237" y="1434370"/>
            <a:ext cx="11015651" cy="17789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7890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5/6/2020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wasm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ordicapis.com/when-to-use-what-rest-graphql-webhooks-grpc/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pc.io/abou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LReCkX" TargetMode="External"/><Relationship Id="rId13" Type="http://schemas.openxmlformats.org/officeDocument/2006/relationships/image" Target="../media/image11.svg"/><Relationship Id="rId3" Type="http://schemas.openxmlformats.org/officeDocument/2006/relationships/hyperlink" Target="https://bit.ly/2xJbcIK" TargetMode="External"/><Relationship Id="rId7" Type="http://schemas.openxmlformats.org/officeDocument/2006/relationships/hyperlink" Target="https://grpc.io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LUJD7n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bit.ly/2K9opyd" TargetMode="External"/><Relationship Id="rId10" Type="http://schemas.openxmlformats.org/officeDocument/2006/relationships/hyperlink" Target="https://bit.ly/2XVrZa2" TargetMode="External"/><Relationship Id="rId4" Type="http://schemas.openxmlformats.org/officeDocument/2006/relationships/hyperlink" Target="https://bit.ly/2LSJrWy" TargetMode="External"/><Relationship Id="rId9" Type="http://schemas.openxmlformats.org/officeDocument/2006/relationships/hyperlink" Target="https://bit.ly/2Axjzc0" TargetMode="External"/><Relationship Id="rId1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JU8c1Z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aka.ms/dotnet-cli-docs" TargetMode="External"/><Relationship Id="rId7" Type="http://schemas.openxmlformats.org/officeDocument/2006/relationships/hyperlink" Target="https://bit.ly/2ShOKz4" TargetMode="External"/><Relationship Id="rId12" Type="http://schemas.openxmlformats.org/officeDocument/2006/relationships/hyperlink" Target="https://bit.ly/2XKK0so" TargetMode="External"/><Relationship Id="rId2" Type="http://schemas.openxmlformats.org/officeDocument/2006/relationships/hyperlink" Target="https://aka.ms/dotnet-d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2XJPH9S" TargetMode="External"/><Relationship Id="rId11" Type="http://schemas.openxmlformats.org/officeDocument/2006/relationships/hyperlink" Target="https://bit.ly/2SgaDQc" TargetMode="External"/><Relationship Id="rId5" Type="http://schemas.openxmlformats.org/officeDocument/2006/relationships/hyperlink" Target="https://aka.ms/dotnet-tutorials" TargetMode="External"/><Relationship Id="rId10" Type="http://schemas.openxmlformats.org/officeDocument/2006/relationships/hyperlink" Target="https://bit.ly/2E9rcqZ" TargetMode="External"/><Relationship Id="rId4" Type="http://schemas.openxmlformats.org/officeDocument/2006/relationships/hyperlink" Target="https://aka.ms/netcore3releasenotes" TargetMode="External"/><Relationship Id="rId9" Type="http://schemas.openxmlformats.org/officeDocument/2006/relationships/hyperlink" Target="https://bit.ly/2JGkIC1" TargetMode="External"/><Relationship Id="rId14" Type="http://schemas.openxmlformats.org/officeDocument/2006/relationships/image" Target="../media/image4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cottd" TargetMode="External"/><Relationship Id="rId2" Type="http://schemas.openxmlformats.org/officeDocument/2006/relationships/hyperlink" Target="https://github.com/scottd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scottdockendorf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OMUiz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webassembly.org/docs/high-level-goals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hyperlink" Target="https://bit.ly/32yDOC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C#</a:t>
            </a:r>
            <a:r>
              <a:rPr lang="zh-CN" altLang="en-US" dirty="0">
                <a:solidFill>
                  <a:schemeClr val="accent3"/>
                </a:solidFill>
              </a:rPr>
              <a:t>全栈应用开发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张善友</a:t>
            </a:r>
            <a:endParaRPr lang="en-US" altLang="zh-CN" dirty="0"/>
          </a:p>
          <a:p>
            <a:endParaRPr lang="it-IT" dirty="0"/>
          </a:p>
          <a:p>
            <a:r>
              <a:rPr lang="zh-CN" altLang="en-US" dirty="0"/>
              <a:t>深圳市友浩达科技有限公司</a:t>
            </a:r>
            <a:r>
              <a:rPr lang="en-US" altLang="zh-CN" dirty="0"/>
              <a:t>CEO</a:t>
            </a:r>
            <a:endParaRPr lang="it-IT" dirty="0"/>
          </a:p>
          <a:p>
            <a:endParaRPr lang="it-IT" dirty="0"/>
          </a:p>
          <a:p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it-IT" dirty="0">
                <a:solidFill>
                  <a:schemeClr val="tx1"/>
                </a:solidFill>
              </a:rPr>
              <a:t> 1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it-IT" dirty="0">
                <a:solidFill>
                  <a:schemeClr val="tx1"/>
                </a:solidFill>
              </a:rPr>
              <a:t>, 20</a:t>
            </a:r>
            <a:r>
              <a:rPr lang="en-US" altLang="zh-CN" dirty="0">
                <a:solidFill>
                  <a:schemeClr val="tx1"/>
                </a:solidFill>
              </a:rPr>
              <a:t>20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49CFC-604D-4A6E-9CB3-15C2453FF5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2" y="5105400"/>
            <a:ext cx="3079985" cy="15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Compatibility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54194-213F-9E48-8A63-987696FD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06" y="1981200"/>
            <a:ext cx="9904412" cy="4316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C69910-899F-4A41-9B6F-C4EB71C9F594}"/>
              </a:ext>
            </a:extLst>
          </p:cNvPr>
          <p:cNvSpPr txBox="1"/>
          <p:nvPr/>
        </p:nvSpPr>
        <p:spPr>
          <a:xfrm>
            <a:off x="7694612" y="6411301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https://caniuse.com/#search=wasm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B0A311-B7C9-BF43-BBE5-3296DAE26E2E}"/>
              </a:ext>
            </a:extLst>
          </p:cNvPr>
          <p:cNvSpPr/>
          <p:nvPr/>
        </p:nvSpPr>
        <p:spPr>
          <a:xfrm>
            <a:off x="531812" y="1447800"/>
            <a:ext cx="11049000" cy="4953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E42ED-ACB2-DC48-B9A4-ADCABF4C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WebAssembly</a:t>
            </a:r>
            <a:r>
              <a:rPr lang="en-US" dirty="0"/>
              <a:t> Works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DAC19A-5364-334D-8036-8C6F8D317B12}"/>
              </a:ext>
            </a:extLst>
          </p:cNvPr>
          <p:cNvSpPr/>
          <p:nvPr/>
        </p:nvSpPr>
        <p:spPr>
          <a:xfrm>
            <a:off x="745206" y="2296104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A455-95FA-4746-A6E3-2B0F482F8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3" y="1524000"/>
            <a:ext cx="806539" cy="685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C61D0-DDAC-5440-AC4E-1BDEBE7D979A}"/>
              </a:ext>
            </a:extLst>
          </p:cNvPr>
          <p:cNvSpPr/>
          <p:nvPr/>
        </p:nvSpPr>
        <p:spPr>
          <a:xfrm>
            <a:off x="745206" y="353526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55445D3-FFF4-514E-B657-53D3AABBFDD8}"/>
              </a:ext>
            </a:extLst>
          </p:cNvPr>
          <p:cNvSpPr/>
          <p:nvPr/>
        </p:nvSpPr>
        <p:spPr>
          <a:xfrm>
            <a:off x="745206" y="47812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A160FFE-67DC-5E4A-9E5C-0E09895F645B}"/>
              </a:ext>
            </a:extLst>
          </p:cNvPr>
          <p:cNvSpPr/>
          <p:nvPr/>
        </p:nvSpPr>
        <p:spPr>
          <a:xfrm>
            <a:off x="897606" y="49336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D74A392-7FEB-B44B-83A2-3708F4F35576}"/>
              </a:ext>
            </a:extLst>
          </p:cNvPr>
          <p:cNvSpPr/>
          <p:nvPr/>
        </p:nvSpPr>
        <p:spPr>
          <a:xfrm>
            <a:off x="1050006" y="5086021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3D90-3800-7B4D-A782-9999E5044E82}"/>
              </a:ext>
            </a:extLst>
          </p:cNvPr>
          <p:cNvSpPr txBox="1"/>
          <p:nvPr/>
        </p:nvSpPr>
        <p:spPr>
          <a:xfrm>
            <a:off x="1445621" y="1687286"/>
            <a:ext cx="245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.NET Standard 2.0 Build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8B892-5B71-F849-97F1-A2356D765028}"/>
              </a:ext>
            </a:extLst>
          </p:cNvPr>
          <p:cNvSpPr txBox="1"/>
          <p:nvPr/>
        </p:nvSpPr>
        <p:spPr>
          <a:xfrm>
            <a:off x="5025757" y="1666297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Delivered to browser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05808-60C2-B741-ACF5-7252011E0620}"/>
              </a:ext>
            </a:extLst>
          </p:cNvPr>
          <p:cNvSpPr txBox="1"/>
          <p:nvPr/>
        </p:nvSpPr>
        <p:spPr>
          <a:xfrm>
            <a:off x="8091311" y="1666297"/>
            <a:ext cx="316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WASM alongside JS/HTML/CSS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EEFCA5D-A896-0647-9D8D-6F00B9DEA223}"/>
              </a:ext>
            </a:extLst>
          </p:cNvPr>
          <p:cNvSpPr/>
          <p:nvPr/>
        </p:nvSpPr>
        <p:spPr>
          <a:xfrm>
            <a:off x="3732212" y="2133600"/>
            <a:ext cx="7543799" cy="419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D1844D-30B4-624E-8D28-A304616D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13" y="1458686"/>
            <a:ext cx="806539" cy="8065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898B21-90D6-EF4E-99BA-E213EE02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57" y="2481282"/>
            <a:ext cx="2003411" cy="2003411"/>
          </a:xfrm>
          <a:prstGeom prst="rect">
            <a:avLst/>
          </a:prstGeom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A5D3E44-87FE-4746-8D23-2F2DE3A1BDB2}"/>
              </a:ext>
            </a:extLst>
          </p:cNvPr>
          <p:cNvSpPr/>
          <p:nvPr/>
        </p:nvSpPr>
        <p:spPr>
          <a:xfrm>
            <a:off x="8813754" y="2296104"/>
            <a:ext cx="2071960" cy="2416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85876FA-57DD-B845-806F-8E0D9ECEB6D8}"/>
              </a:ext>
            </a:extLst>
          </p:cNvPr>
          <p:cNvSpPr/>
          <p:nvPr/>
        </p:nvSpPr>
        <p:spPr>
          <a:xfrm>
            <a:off x="8850184" y="4933621"/>
            <a:ext cx="2071960" cy="1143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ACBD55-5343-614F-B7B2-EBCF8E7F988C}"/>
              </a:ext>
            </a:extLst>
          </p:cNvPr>
          <p:cNvSpPr/>
          <p:nvPr/>
        </p:nvSpPr>
        <p:spPr>
          <a:xfrm>
            <a:off x="6607858" y="4933621"/>
            <a:ext cx="2071960" cy="1143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90F47-70E3-2343-AAAB-3046EF71E3CC}"/>
              </a:ext>
            </a:extLst>
          </p:cNvPr>
          <p:cNvSpPr/>
          <p:nvPr/>
        </p:nvSpPr>
        <p:spPr>
          <a:xfrm>
            <a:off x="3133431" y="3803240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E95F80D3-5E37-3F43-9D7D-F9CEFB4D6756}"/>
              </a:ext>
            </a:extLst>
          </p:cNvPr>
          <p:cNvSpPr/>
          <p:nvPr/>
        </p:nvSpPr>
        <p:spPr>
          <a:xfrm>
            <a:off x="3133431" y="250471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AA3E8FF-8DD0-C44A-8E8B-8656709DD164}"/>
              </a:ext>
            </a:extLst>
          </p:cNvPr>
          <p:cNvSpPr/>
          <p:nvPr/>
        </p:nvSpPr>
        <p:spPr>
          <a:xfrm>
            <a:off x="4320732" y="2296886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MyBlazorClient.dll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A3D9589-3308-4045-9CB1-AB8BADBE1174}"/>
              </a:ext>
            </a:extLst>
          </p:cNvPr>
          <p:cNvSpPr/>
          <p:nvPr/>
        </p:nvSpPr>
        <p:spPr>
          <a:xfrm>
            <a:off x="4320732" y="3536042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mono.wasm</a:t>
            </a:r>
            <a:r>
              <a:rPr lang="en-US" dirty="0"/>
              <a:t> + Supporting files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8A0F25-02B9-A14D-A609-5C27AD642DA2}"/>
              </a:ext>
            </a:extLst>
          </p:cNvPr>
          <p:cNvSpPr/>
          <p:nvPr/>
        </p:nvSpPr>
        <p:spPr>
          <a:xfrm>
            <a:off x="4060732" y="47625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F10047A-CFE4-4A47-B750-1FEF66A854C3}"/>
              </a:ext>
            </a:extLst>
          </p:cNvPr>
          <p:cNvSpPr/>
          <p:nvPr/>
        </p:nvSpPr>
        <p:spPr>
          <a:xfrm>
            <a:off x="4213132" y="49149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14CF808-514F-1140-AF45-400093B9725B}"/>
              </a:ext>
            </a:extLst>
          </p:cNvPr>
          <p:cNvSpPr/>
          <p:nvPr/>
        </p:nvSpPr>
        <p:spPr>
          <a:xfrm>
            <a:off x="4365532" y="5067300"/>
            <a:ext cx="2071960" cy="1143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Referenced Assemblies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1C913BA-DF1D-E848-AF3D-409BEC39444E}"/>
              </a:ext>
            </a:extLst>
          </p:cNvPr>
          <p:cNvSpPr/>
          <p:nvPr/>
        </p:nvSpPr>
        <p:spPr>
          <a:xfrm>
            <a:off x="3142729" y="5238421"/>
            <a:ext cx="114300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5" grpId="0" animBg="1"/>
      <p:bldP spid="36" grpId="0" animBg="1"/>
      <p:bldP spid="37" grpId="0" animBg="1"/>
      <p:bldP spid="40" grpId="0"/>
      <p:bldP spid="41" grpId="0"/>
      <p:bldP spid="42" grpId="0"/>
      <p:bldP spid="44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D22F-4342-4D41-97B3-EF6FEADA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0F9C-B5C9-BC48-91E6-D09981AEB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D411-07B7-42C8-9F8F-1AF682A4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36867-2C98-4B91-919F-3D41CC5257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pPr marL="342797" indent="-342797"/>
            <a:r>
              <a:rPr lang="en-US" sz="2399" dirty="0" err="1"/>
              <a:t>.net</a:t>
            </a:r>
            <a:r>
              <a:rPr lang="en-US" sz="2399" dirty="0"/>
              <a:t> Core 3.0 provides a new </a:t>
            </a:r>
            <a:br>
              <a:rPr lang="en-US" sz="2399" dirty="0"/>
            </a:br>
            <a:r>
              <a:rPr lang="en-US" sz="2399" dirty="0"/>
              <a:t>Worker Service template to build long-running worker processes</a:t>
            </a:r>
          </a:p>
          <a:p>
            <a:pPr marL="342797" indent="-342797"/>
            <a:r>
              <a:rPr lang="en-US" sz="2399" dirty="0"/>
              <a:t>Integrates with </a:t>
            </a:r>
            <a:r>
              <a:rPr lang="en-US" sz="2399" dirty="0" err="1"/>
              <a:t>.net</a:t>
            </a:r>
            <a:r>
              <a:rPr lang="en-US" sz="2399" dirty="0"/>
              <a:t> core services such as configuration, logging, dependency injection</a:t>
            </a:r>
          </a:p>
          <a:p>
            <a:pPr marL="342797" indent="-342797"/>
            <a:r>
              <a:rPr lang="en-US" sz="2399" dirty="0"/>
              <a:t>Host as Windows service, Linux </a:t>
            </a:r>
            <a:r>
              <a:rPr lang="en-US" sz="2399" dirty="0" err="1"/>
              <a:t>systemd</a:t>
            </a:r>
            <a:r>
              <a:rPr lang="en-US" sz="2399" dirty="0"/>
              <a:t>, Azure </a:t>
            </a:r>
            <a:r>
              <a:rPr lang="en-US" sz="2399" dirty="0" err="1"/>
              <a:t>WebJobs</a:t>
            </a:r>
            <a:r>
              <a:rPr lang="en-US" sz="2399" dirty="0"/>
              <a:t>, Docker containers</a:t>
            </a:r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  <a:p>
            <a:pPr marL="342797" indent="-342797"/>
            <a:endParaRPr lang="en-US" sz="2399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48F6F88-7BBB-4BDB-A164-B6B8AFDE33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tretch/>
        </p:blipFill>
        <p:spPr>
          <a:xfrm>
            <a:off x="6394373" y="439656"/>
            <a:ext cx="5218341" cy="356151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ADC5-8505-45A9-954A-586834AD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3429000"/>
            <a:ext cx="5942567" cy="32684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446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D22F-4342-4D41-97B3-EF6FEADA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0F9C-B5C9-BC48-91E6-D09981AEB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99" y="-228600"/>
            <a:ext cx="9144001" cy="1371600"/>
          </a:xfrm>
        </p:spPr>
        <p:txBody>
          <a:bodyPr/>
          <a:lstStyle/>
          <a:p>
            <a:r>
              <a:rPr lang="en-US" dirty="0"/>
              <a:t>Web API Design Styles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4403572" y="6477000"/>
            <a:ext cx="779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https://nordicapis.com/when-to-use-what-rest-graphql-webhooks-grpc/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1B539C-0E90-844A-B3E3-7CC69FFD0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780857"/>
            <a:ext cx="2514600" cy="78039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27E1C-911A-3C40-A349-2C0FD96229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762000"/>
            <a:ext cx="2895600" cy="778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8B618-3C4C-C84B-B71A-64885B40B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7" y="773561"/>
            <a:ext cx="3468686" cy="755646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AC5EFC3-5FEF-2044-A037-57D7812133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880" y="780857"/>
            <a:ext cx="1832846" cy="728973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EE743FB-D4DE-0D4F-B559-205D60284109}"/>
              </a:ext>
            </a:extLst>
          </p:cNvPr>
          <p:cNvSpPr txBox="1">
            <a:spLocks/>
          </p:cNvSpPr>
          <p:nvPr/>
        </p:nvSpPr>
        <p:spPr>
          <a:xfrm>
            <a:off x="265113" y="1701025"/>
            <a:ext cx="2719386" cy="3816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 stateless architecture for data transfer that is dependent on hypermedia.</a:t>
            </a:r>
          </a:p>
          <a:p>
            <a:r>
              <a:rPr lang="en-US" sz="1600" dirty="0"/>
              <a:t>REST can tie together a wide range of resources that might be requested in a variety of formats for different purposes. </a:t>
            </a:r>
          </a:p>
          <a:p>
            <a:r>
              <a:rPr lang="en-US" sz="1600" dirty="0"/>
              <a:t>REST is fundamentally concerned with stateless resource management, so it’s best used in such situations. </a:t>
            </a:r>
          </a:p>
          <a:p>
            <a:r>
              <a:rPr lang="en-US" sz="1600" dirty="0"/>
              <a:t>Systems requiring rapid iteration and standardized HTTP verbiage will find REST best suited for their purposes.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E354808F-B0E5-A64C-89C3-D1F0B3D2F5D8}"/>
              </a:ext>
            </a:extLst>
          </p:cNvPr>
          <p:cNvSpPr txBox="1">
            <a:spLocks/>
          </p:cNvSpPr>
          <p:nvPr/>
        </p:nvSpPr>
        <p:spPr>
          <a:xfrm>
            <a:off x="3121024" y="1699555"/>
            <a:ext cx="2895600" cy="3816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An approach wherein the user defines the expected data and format of that data.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GraphQL</a:t>
            </a:r>
            <a:r>
              <a:rPr lang="en-US" sz="1600" dirty="0"/>
              <a:t> is from Facebook, and that pedigree demonstrates its use case well — situations in which the requester needs the data in a specific format for a specific use. </a:t>
            </a:r>
          </a:p>
          <a:p>
            <a:r>
              <a:rPr lang="en-US" sz="1600" dirty="0"/>
              <a:t>In those cases, those data formats and the relations between them are vitally important, and no other solution provides the same level of interconnected provision of data.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9449CEA4-F3CC-0347-981A-09F221756344}"/>
              </a:ext>
            </a:extLst>
          </p:cNvPr>
          <p:cNvSpPr txBox="1">
            <a:spLocks/>
          </p:cNvSpPr>
          <p:nvPr/>
        </p:nvSpPr>
        <p:spPr>
          <a:xfrm>
            <a:off x="6293426" y="1701024"/>
            <a:ext cx="3229985" cy="38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Data updates to be served automatically, rather than requested. </a:t>
            </a:r>
          </a:p>
          <a:p>
            <a:r>
              <a:rPr lang="en-US" sz="1600" dirty="0"/>
              <a:t>Finally, Webhooks are best used when the API in question primarily updates clients. </a:t>
            </a:r>
          </a:p>
          <a:p>
            <a:r>
              <a:rPr lang="en-US" sz="1600" dirty="0"/>
              <a:t>While such APIs can also have other functions, even RESTful ones, the primary use of a Webhook microservice should be to update clients and provide updated, provisioned data upon the creation of the new, updated resource.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AFA10C6E-CAEA-114E-ADF7-FA35B98243E7}"/>
              </a:ext>
            </a:extLst>
          </p:cNvPr>
          <p:cNvSpPr txBox="1">
            <a:spLocks/>
          </p:cNvSpPr>
          <p:nvPr/>
        </p:nvSpPr>
        <p:spPr>
          <a:xfrm>
            <a:off x="9659937" y="1699555"/>
            <a:ext cx="2514600" cy="378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A contract-first interface-driven, nimble and lightweight system for requesting data. </a:t>
            </a:r>
          </a:p>
          <a:p>
            <a:r>
              <a:rPr lang="en-US" sz="1600" dirty="0" err="1"/>
              <a:t>gRPC</a:t>
            </a:r>
            <a:r>
              <a:rPr lang="en-US" sz="1600" dirty="0"/>
              <a:t>, on the other hand, is best used when a system requires a set amount of data or processing routinely, and in which the requester is either low power or resource-jealous. </a:t>
            </a:r>
          </a:p>
          <a:p>
            <a:r>
              <a:rPr lang="en-US" sz="1600" dirty="0"/>
              <a:t>Examples: IoT, mobile, microservices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D6C016-4116-E040-B53D-D491B406C659}"/>
              </a:ext>
            </a:extLst>
          </p:cNvPr>
          <p:cNvSpPr/>
          <p:nvPr/>
        </p:nvSpPr>
        <p:spPr>
          <a:xfrm>
            <a:off x="9659938" y="457200"/>
            <a:ext cx="2514600" cy="541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9"/>
          </a:p>
        </p:txBody>
      </p:sp>
    </p:spTree>
    <p:extLst>
      <p:ext uri="{BB962C8B-B14F-4D97-AF65-F5344CB8AC3E}">
        <p14:creationId xmlns:p14="http://schemas.microsoft.com/office/powerpoint/2010/main" val="114694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gRPC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9895-04BB-B844-ACEB-7A1B9D4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892966"/>
            <a:ext cx="5029200" cy="4812634"/>
          </a:xfrm>
        </p:spPr>
        <p:txBody>
          <a:bodyPr>
            <a:normAutofit/>
          </a:bodyPr>
          <a:lstStyle/>
          <a:p>
            <a:pPr marL="0" indent="0" defTabSz="687388">
              <a:buNone/>
            </a:pPr>
            <a:r>
              <a:rPr lang="en-US" dirty="0" err="1"/>
              <a:t>gRPC</a:t>
            </a:r>
            <a:r>
              <a:rPr lang="en-US" dirty="0"/>
              <a:t> is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modern open source </a:t>
            </a:r>
            <a:r>
              <a:rPr lang="en-US" dirty="0">
                <a:solidFill>
                  <a:srgbClr val="00B0F0"/>
                </a:solidFill>
              </a:rPr>
              <a:t>high performance RPC framework</a:t>
            </a:r>
            <a:r>
              <a:rPr lang="en-US" dirty="0"/>
              <a:t> that can run in </a:t>
            </a:r>
            <a:r>
              <a:rPr lang="en-US" dirty="0">
                <a:solidFill>
                  <a:srgbClr val="00B0F0"/>
                </a:solidFill>
              </a:rPr>
              <a:t>any environment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efficiently </a:t>
            </a:r>
            <a:r>
              <a:rPr lang="en-US" dirty="0">
                <a:solidFill>
                  <a:srgbClr val="00B0F0"/>
                </a:solidFill>
              </a:rPr>
              <a:t>connect services </a:t>
            </a:r>
            <a:r>
              <a:rPr lang="en-US" dirty="0"/>
              <a:t>in and across data centers with pluggable support for load balancing, tracing, health checking and authentication</a:t>
            </a:r>
          </a:p>
          <a:p>
            <a:pPr marL="223838" lvl="1" indent="-223838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applicable in last mile of distributed computing to </a:t>
            </a:r>
            <a:r>
              <a:rPr lang="en-US" b="1" dirty="0">
                <a:solidFill>
                  <a:srgbClr val="00B0F0"/>
                </a:solidFill>
              </a:rPr>
              <a:t>connect devices, mobile applications and browsers to backend services</a:t>
            </a:r>
          </a:p>
          <a:p>
            <a:pPr marL="685800" lvl="1" indent="-457200" defTabSz="687388"/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AAD2E-FE8E-9944-ACDA-E6A62A321A67}"/>
              </a:ext>
            </a:extLst>
          </p:cNvPr>
          <p:cNvSpPr txBox="1">
            <a:spLocks/>
          </p:cNvSpPr>
          <p:nvPr/>
        </p:nvSpPr>
        <p:spPr>
          <a:xfrm>
            <a:off x="6932612" y="1892966"/>
            <a:ext cx="3871005" cy="473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7388">
              <a:buFont typeface="Arial" pitchFamily="34" charset="0"/>
              <a:buNone/>
            </a:pPr>
            <a:r>
              <a:rPr lang="en-US" dirty="0"/>
              <a:t>USE CASES</a:t>
            </a:r>
          </a:p>
          <a:p>
            <a:r>
              <a:rPr lang="en-US" sz="2000" dirty="0"/>
              <a:t>Efficiently connecting </a:t>
            </a:r>
            <a:r>
              <a:rPr lang="en-US" sz="2000" dirty="0">
                <a:solidFill>
                  <a:srgbClr val="00B0F0"/>
                </a:solidFill>
              </a:rPr>
              <a:t>polyglot services in microservices style architecture</a:t>
            </a:r>
          </a:p>
          <a:p>
            <a:r>
              <a:rPr lang="en-US" sz="2000" dirty="0"/>
              <a:t>Connecting mobile devices, browser clients to backend services</a:t>
            </a:r>
          </a:p>
          <a:p>
            <a:r>
              <a:rPr lang="en-US" sz="2000" dirty="0"/>
              <a:t>Generating efficient client libraries</a:t>
            </a:r>
          </a:p>
          <a:p>
            <a:pPr defTabSz="687388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8B8-4C3E-1C47-82D8-A2631A57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Important Concepts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Image result for what is grpc">
            <a:extLst>
              <a:ext uri="{FF2B5EF4-FFF2-40B4-BE49-F238E27FC236}">
                <a16:creationId xmlns:a16="http://schemas.microsoft.com/office/drawing/2014/main" id="{0F5B0725-9201-3A4E-B1EF-126BF8D8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3A9E3-3B79-CD43-8E14-6F166E6D1D56}"/>
              </a:ext>
            </a:extLst>
          </p:cNvPr>
          <p:cNvSpPr txBox="1"/>
          <p:nvPr/>
        </p:nvSpPr>
        <p:spPr>
          <a:xfrm>
            <a:off x="9181262" y="644473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https://grpc.io/about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E85098-8B47-A546-A1F8-BE5B5FAF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Interoperability: Client libraries in 10 languages</a:t>
            </a:r>
            <a:br>
              <a:rPr lang="en-US" dirty="0"/>
            </a:br>
            <a:r>
              <a:rPr lang="en-US" dirty="0">
                <a:solidFill>
                  <a:srgbClr val="00B0F0"/>
                </a:solidFill>
              </a:rPr>
              <a:t>C#, C/C++, Dart, Go, Java, Node.js, PHP, Python, Ruby</a:t>
            </a:r>
          </a:p>
          <a:p>
            <a:r>
              <a:rPr lang="en-US" dirty="0" err="1">
                <a:solidFill>
                  <a:srgbClr val="00B0F0"/>
                </a:solidFill>
              </a:rPr>
              <a:t>Protobuf</a:t>
            </a:r>
            <a:r>
              <a:rPr lang="en-US" dirty="0"/>
              <a:t> (aka “</a:t>
            </a:r>
            <a:r>
              <a:rPr lang="en-US" dirty="0">
                <a:solidFill>
                  <a:srgbClr val="00B0F0"/>
                </a:solidFill>
              </a:rPr>
              <a:t>Protocol buffers</a:t>
            </a:r>
            <a:r>
              <a:rPr lang="en-US" dirty="0"/>
              <a:t>”) as interface design language</a:t>
            </a:r>
          </a:p>
          <a:p>
            <a:r>
              <a:rPr lang="en-US" dirty="0"/>
              <a:t>Highly efficient on wire and with a simple service definition framework</a:t>
            </a:r>
          </a:p>
          <a:p>
            <a:r>
              <a:rPr lang="en-US" dirty="0"/>
              <a:t>Bi-directional streaming with </a:t>
            </a:r>
            <a:r>
              <a:rPr lang="en-US" dirty="0">
                <a:solidFill>
                  <a:srgbClr val="00B0F0"/>
                </a:solidFill>
              </a:rPr>
              <a:t>http/2</a:t>
            </a:r>
            <a:r>
              <a:rPr lang="en-US" dirty="0"/>
              <a:t> based transport (Kestrel)</a:t>
            </a:r>
          </a:p>
          <a:p>
            <a:r>
              <a:rPr lang="en-US" dirty="0"/>
              <a:t>Pluggable auth, tracing, load balancing and health checking</a:t>
            </a:r>
          </a:p>
          <a:p>
            <a:pPr defTabSz="687388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662E-B27C-4A63-BF9A-401277A4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9" y="457974"/>
            <a:ext cx="11015651" cy="553854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Protobuf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---&gt; C#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F810A-C34E-4A0E-A010-00197A11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828800"/>
            <a:ext cx="5210406" cy="42379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154D1-E9D2-4976-A15A-5BBBF923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24" y="1828800"/>
            <a:ext cx="5904182" cy="24704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AA5B68-EA65-934C-82E2-C9A3D64C27F8}"/>
              </a:ext>
            </a:extLst>
          </p:cNvPr>
          <p:cNvSpPr txBox="1"/>
          <p:nvPr/>
        </p:nvSpPr>
        <p:spPr>
          <a:xfrm>
            <a:off x="454024" y="1327264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gRPC</a:t>
            </a:r>
            <a:r>
              <a:rPr lang="en-US" dirty="0"/>
              <a:t> </a:t>
            </a:r>
            <a:r>
              <a:rPr lang="en-US" dirty="0" err="1"/>
              <a:t>Protobuf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1E879-6476-CC40-8211-FEB473A6712F}"/>
              </a:ext>
            </a:extLst>
          </p:cNvPr>
          <p:cNvSpPr txBox="1"/>
          <p:nvPr/>
        </p:nvSpPr>
        <p:spPr>
          <a:xfrm>
            <a:off x="5942012" y="1327264"/>
            <a:ext cx="99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Class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0DA2A7-2057-494C-AC29-90E838636D4D}"/>
              </a:ext>
            </a:extLst>
          </p:cNvPr>
          <p:cNvSpPr/>
          <p:nvPr/>
        </p:nvSpPr>
        <p:spPr>
          <a:xfrm>
            <a:off x="1258892" y="2895600"/>
            <a:ext cx="804868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0EBDE6-A09B-0D41-8B28-0400653013A4}"/>
              </a:ext>
            </a:extLst>
          </p:cNvPr>
          <p:cNvSpPr/>
          <p:nvPr/>
        </p:nvSpPr>
        <p:spPr>
          <a:xfrm>
            <a:off x="70850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78E706-95A1-CA45-9D5C-B0E06457186A}"/>
              </a:ext>
            </a:extLst>
          </p:cNvPr>
          <p:cNvSpPr/>
          <p:nvPr/>
        </p:nvSpPr>
        <p:spPr>
          <a:xfrm>
            <a:off x="85328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948E5-64FE-5E45-937B-97BE3C0CD70C}"/>
              </a:ext>
            </a:extLst>
          </p:cNvPr>
          <p:cNvSpPr/>
          <p:nvPr/>
        </p:nvSpPr>
        <p:spPr>
          <a:xfrm>
            <a:off x="9218612" y="1828800"/>
            <a:ext cx="685800" cy="304800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087FA-A0A7-C444-8A0C-2DD7E3E26352}"/>
              </a:ext>
            </a:extLst>
          </p:cNvPr>
          <p:cNvSpPr/>
          <p:nvPr/>
        </p:nvSpPr>
        <p:spPr>
          <a:xfrm>
            <a:off x="1141412" y="3352801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134B3B-76E0-AC44-9AEC-4ED2E4218A2A}"/>
              </a:ext>
            </a:extLst>
          </p:cNvPr>
          <p:cNvSpPr/>
          <p:nvPr/>
        </p:nvSpPr>
        <p:spPr>
          <a:xfrm>
            <a:off x="9159078" y="2362200"/>
            <a:ext cx="804868" cy="304800"/>
          </a:xfrm>
          <a:prstGeom prst="rect">
            <a:avLst/>
          </a:prstGeom>
          <a:solidFill>
            <a:schemeClr val="accent2">
              <a:alpha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3CA89-4079-FF44-8341-6941D11F7C06}"/>
              </a:ext>
            </a:extLst>
          </p:cNvPr>
          <p:cNvSpPr/>
          <p:nvPr/>
        </p:nvSpPr>
        <p:spPr>
          <a:xfrm>
            <a:off x="2063760" y="336550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7263E-2402-134C-A5FD-C14CD8C7482B}"/>
              </a:ext>
            </a:extLst>
          </p:cNvPr>
          <p:cNvSpPr/>
          <p:nvPr/>
        </p:nvSpPr>
        <p:spPr>
          <a:xfrm>
            <a:off x="9966324" y="2374901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587E5-3959-6B4E-8D9D-3471B6BFF6F0}"/>
              </a:ext>
            </a:extLst>
          </p:cNvPr>
          <p:cNvSpPr/>
          <p:nvPr/>
        </p:nvSpPr>
        <p:spPr>
          <a:xfrm>
            <a:off x="4113343" y="3333752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D5E7E0-6F7B-FD4B-B648-063B670AD447}"/>
              </a:ext>
            </a:extLst>
          </p:cNvPr>
          <p:cNvSpPr/>
          <p:nvPr/>
        </p:nvSpPr>
        <p:spPr>
          <a:xfrm>
            <a:off x="8075611" y="2374901"/>
            <a:ext cx="1058763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AE3577-BEE5-604D-B477-89D956A23BDF}"/>
              </a:ext>
            </a:extLst>
          </p:cNvPr>
          <p:cNvSpPr/>
          <p:nvPr/>
        </p:nvSpPr>
        <p:spPr>
          <a:xfrm>
            <a:off x="1295404" y="4195418"/>
            <a:ext cx="1217608" cy="279155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FD2C7-7843-804E-B357-8E4A271F0F86}"/>
              </a:ext>
            </a:extLst>
          </p:cNvPr>
          <p:cNvSpPr/>
          <p:nvPr/>
        </p:nvSpPr>
        <p:spPr>
          <a:xfrm>
            <a:off x="1270004" y="5291546"/>
            <a:ext cx="1135052" cy="292099"/>
          </a:xfrm>
          <a:prstGeom prst="rect">
            <a:avLst/>
          </a:prstGeom>
          <a:solidFill>
            <a:schemeClr val="accent4">
              <a:alpha val="3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" descr="Image result for what is grpc">
            <a:extLst>
              <a:ext uri="{FF2B5EF4-FFF2-40B4-BE49-F238E27FC236}">
                <a16:creationId xmlns:a16="http://schemas.microsoft.com/office/drawing/2014/main" id="{6FB97B46-9D2E-AA40-AE96-52D6316F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5" y="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84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ED50-6345-43EF-9612-32559025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new in ASP.NET Core 3.0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6145B-6D96-49BC-9C0E-B08D500D3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2411" y="1434890"/>
            <a:ext cx="10079477" cy="4930581"/>
          </a:xfrm>
        </p:spPr>
        <p:txBody>
          <a:bodyPr numCol="2"/>
          <a:lstStyle/>
          <a:p>
            <a:r>
              <a:rPr lang="en-US" b="1" dirty="0" err="1">
                <a:solidFill>
                  <a:srgbClr val="00B0F0"/>
                </a:solidFill>
              </a:rPr>
              <a:t>Blazor</a:t>
            </a:r>
            <a:r>
              <a:rPr lang="en-US" b="1" dirty="0">
                <a:solidFill>
                  <a:srgbClr val="00B0F0"/>
                </a:solidFill>
              </a:rPr>
              <a:t> (server-side)</a:t>
            </a:r>
          </a:p>
          <a:p>
            <a:r>
              <a:rPr lang="en-US" b="1" dirty="0" err="1">
                <a:solidFill>
                  <a:srgbClr val="00B0F0"/>
                </a:solidFill>
              </a:rPr>
              <a:t>gRPC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Worker</a:t>
            </a:r>
          </a:p>
          <a:p>
            <a:r>
              <a:rPr lang="en-US" dirty="0"/>
              <a:t>Simplified shared framework</a:t>
            </a:r>
          </a:p>
          <a:p>
            <a:r>
              <a:rPr lang="en-US" dirty="0" err="1"/>
              <a:t>IdentityServer</a:t>
            </a:r>
            <a:endParaRPr lang="en-US" dirty="0"/>
          </a:p>
          <a:p>
            <a:r>
              <a:rPr lang="en-US" dirty="0"/>
              <a:t>API code generation</a:t>
            </a:r>
          </a:p>
          <a:p>
            <a:r>
              <a:rPr lang="en-US" dirty="0"/>
              <a:t>Endpoint routing integration</a:t>
            </a:r>
          </a:p>
          <a:p>
            <a:r>
              <a:rPr lang="en-US" dirty="0"/>
              <a:t>C# 8 in Razor &amp; MVC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Windows service support</a:t>
            </a:r>
          </a:p>
          <a:p>
            <a:r>
              <a:rPr lang="en-US" dirty="0" err="1"/>
              <a:t>SignalR</a:t>
            </a:r>
            <a:r>
              <a:rPr lang="en-US" dirty="0"/>
              <a:t> auto-reconnect, streaming</a:t>
            </a:r>
          </a:p>
          <a:p>
            <a:r>
              <a:rPr lang="en-US" i="1" dirty="0" err="1"/>
              <a:t>SignalR</a:t>
            </a:r>
            <a:r>
              <a:rPr lang="en-US" i="1" dirty="0"/>
              <a:t> C++ client*</a:t>
            </a:r>
          </a:p>
          <a:p>
            <a:r>
              <a:rPr lang="en-US" i="1" dirty="0"/>
              <a:t>Event counters*</a:t>
            </a:r>
          </a:p>
          <a:p>
            <a:r>
              <a:rPr lang="en-US" i="1" dirty="0"/>
              <a:t>Certificate &amp; Kerberos authentication*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  <a:p>
            <a:r>
              <a:rPr lang="en-US" i="1" dirty="0"/>
              <a:t>*Coming soon!</a:t>
            </a:r>
          </a:p>
        </p:txBody>
      </p:sp>
    </p:spTree>
    <p:extLst>
      <p:ext uri="{BB962C8B-B14F-4D97-AF65-F5344CB8AC3E}">
        <p14:creationId xmlns:p14="http://schemas.microsoft.com/office/powerpoint/2010/main" val="27561130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91E4A2-6CCA-46D3-973D-5B1184AC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" y="0"/>
            <a:ext cx="3856805" cy="44488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B0D05D0-65B0-48F2-A00C-9B9FB700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611" y="0"/>
            <a:ext cx="7467600" cy="1219200"/>
          </a:xfrm>
        </p:spPr>
        <p:txBody>
          <a:bodyPr/>
          <a:lstStyle/>
          <a:p>
            <a:r>
              <a:rPr lang="zh-CN" altLang="en-US" dirty="0"/>
              <a:t>张善友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8831E-6AEC-4E00-B304-C90572915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7" y="3352800"/>
            <a:ext cx="3856804" cy="3505200"/>
          </a:xfrm>
        </p:spPr>
        <p:txBody>
          <a:bodyPr/>
          <a:lstStyle/>
          <a:p>
            <a:r>
              <a:rPr lang="zh-CN" altLang="en-US" dirty="0"/>
              <a:t>张善友</a:t>
            </a:r>
            <a:endParaRPr lang="en-US" altLang="zh-CN" dirty="0"/>
          </a:p>
          <a:p>
            <a:r>
              <a:rPr lang="zh-CN" altLang="en-US" dirty="0"/>
              <a:t>首席架构师</a:t>
            </a:r>
            <a:endParaRPr lang="en-US" altLang="zh-CN" dirty="0"/>
          </a:p>
          <a:p>
            <a:r>
              <a:rPr lang="zh-CN" altLang="en-US" dirty="0"/>
              <a:t>微软最有价值专家</a:t>
            </a:r>
            <a:r>
              <a:rPr lang="en-US" altLang="zh-CN" dirty="0"/>
              <a:t>MVP</a:t>
            </a:r>
          </a:p>
          <a:p>
            <a:r>
              <a:rPr lang="zh-CN" altLang="en-US" dirty="0"/>
              <a:t>腾讯云最有价值专家</a:t>
            </a:r>
            <a:r>
              <a:rPr lang="en-US" altLang="zh-CN" dirty="0"/>
              <a:t>TVP</a:t>
            </a:r>
          </a:p>
          <a:p>
            <a:r>
              <a:rPr lang="zh-CN" altLang="en-US" dirty="0"/>
              <a:t>华为云最有价值专家</a:t>
            </a:r>
            <a:r>
              <a:rPr lang="en-US" altLang="zh-CN" dirty="0"/>
              <a:t>MVP</a:t>
            </a:r>
          </a:p>
          <a:p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26D208-F4F7-42E9-B037-7D14748432C5}"/>
              </a:ext>
            </a:extLst>
          </p:cNvPr>
          <p:cNvSpPr txBox="1">
            <a:spLocks/>
          </p:cNvSpPr>
          <p:nvPr/>
        </p:nvSpPr>
        <p:spPr>
          <a:xfrm>
            <a:off x="4037012" y="1366576"/>
            <a:ext cx="80010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首席架构师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资深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顾问和解决方案专家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微软最有价值专家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腾讯云最有价值专家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华为云最有价值专家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超过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20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年的软件研发经验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|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曾在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腾讯工作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年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| 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基金会成员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运营微信公众号“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dotnet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跨平台”和“移动开发和人工智能”，同时积极参与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.NET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社区开源项目，被尊称为张队长 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D904DEE-DAC6-4F54-8862-BBDD0829BDB8}"/>
              </a:ext>
            </a:extLst>
          </p:cNvPr>
          <p:cNvSpPr txBox="1">
            <a:spLocks/>
          </p:cNvSpPr>
          <p:nvPr/>
        </p:nvSpPr>
        <p:spPr>
          <a:xfrm>
            <a:off x="4413998" y="3495372"/>
            <a:ext cx="3204413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腾讯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IT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基础架构服务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财付通清算网关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深圳市敢为软件技术有限公司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金龙鱼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立邦漆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轻岁面膜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825455-F0D3-4E38-8F4C-4EECB7406BA2}"/>
              </a:ext>
            </a:extLst>
          </p:cNvPr>
          <p:cNvSpPr txBox="1"/>
          <p:nvPr/>
        </p:nvSpPr>
        <p:spPr>
          <a:xfrm>
            <a:off x="4193859" y="299811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latin typeface="汉仪智楷繁" panose="02010600000101010101" pitchFamily="2" charset="-122"/>
                <a:ea typeface="汉仪智楷繁" panose="02010600000101010101" pitchFamily="2" charset="-122"/>
              </a:rPr>
              <a:t>项目经验</a:t>
            </a:r>
          </a:p>
        </p:txBody>
      </p:sp>
    </p:spTree>
    <p:extLst>
      <p:ext uri="{BB962C8B-B14F-4D97-AF65-F5344CB8AC3E}">
        <p14:creationId xmlns:p14="http://schemas.microsoft.com/office/powerpoint/2010/main" val="2915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1603578" y="1478246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1594828" y="3940612"/>
            <a:ext cx="3842672" cy="2768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</a:t>
            </a:r>
            <a:br>
              <a:rPr lang="en-US" sz="1999" kern="0" dirty="0"/>
            </a:br>
            <a:r>
              <a:rPr lang="en-US" sz="1999" kern="0" dirty="0">
                <a:hlinkClick r:id="rId3"/>
              </a:rPr>
              <a:t>https://bit.ly/2xJbcIK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r>
              <a:rPr lang="en-US" sz="1999" kern="0" dirty="0"/>
              <a:t> Components</a:t>
            </a:r>
            <a:br>
              <a:rPr lang="en-US" sz="1999" kern="0" dirty="0"/>
            </a:br>
            <a:r>
              <a:rPr lang="en-US" sz="1999" kern="0" dirty="0">
                <a:hlinkClick r:id="rId4"/>
              </a:rPr>
              <a:t>https://bit.ly/2LSJrWy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b="1" kern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TONS OF BLAZOR RESOURCES</a:t>
            </a:r>
            <a:br>
              <a:rPr lang="en-US" sz="1999" kern="0" dirty="0"/>
            </a:br>
            <a:r>
              <a:rPr lang="en-US" sz="1999" kern="0" dirty="0">
                <a:hlinkClick r:id="rId5"/>
              </a:rPr>
              <a:t>https://bit.ly/2K9opyd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Blazor Workshop</a:t>
            </a:r>
            <a:br>
              <a:rPr lang="en-US" sz="1999" kern="0" dirty="0"/>
            </a:br>
            <a:r>
              <a:rPr lang="en-US" sz="2000" dirty="0">
                <a:hlinkClick r:id="rId6"/>
              </a:rPr>
              <a:t>https://bit.ly/2LUJD7n</a:t>
            </a:r>
            <a:r>
              <a:rPr lang="en-US" sz="2000" dirty="0"/>
              <a:t> </a:t>
            </a:r>
            <a:endParaRPr lang="en-US" sz="1999" kern="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5556325" y="3874423"/>
            <a:ext cx="2806856" cy="2462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br>
              <a:rPr lang="en-US" sz="1999" kern="0" dirty="0"/>
            </a:br>
            <a:r>
              <a:rPr lang="en-US" sz="2000" dirty="0">
                <a:hlinkClick r:id="rId7"/>
              </a:rPr>
              <a:t>https://grpc.io/</a:t>
            </a:r>
            <a:endParaRPr lang="en-US" sz="200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kern="0" dirty="0" err="1"/>
              <a:t>gRPC</a:t>
            </a:r>
            <a:r>
              <a:rPr lang="en-US" sz="2000" kern="0" dirty="0"/>
              <a:t> </a:t>
            </a:r>
            <a:r>
              <a:rPr lang="en-US" sz="2000" kern="0" dirty="0" err="1"/>
              <a:t>Quickstart</a:t>
            </a:r>
            <a:r>
              <a:rPr lang="en-US" sz="2000" kern="0" dirty="0"/>
              <a:t> C#</a:t>
            </a:r>
            <a:br>
              <a:rPr lang="en-US" sz="2000" kern="0" dirty="0"/>
            </a:br>
            <a:r>
              <a:rPr lang="en-US" sz="2000" dirty="0">
                <a:hlinkClick r:id="rId8"/>
              </a:rPr>
              <a:t>https://bit.ly/2LReCkX</a:t>
            </a:r>
            <a:r>
              <a:rPr lang="en-US" sz="200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When to use </a:t>
            </a:r>
            <a:r>
              <a:rPr lang="en-US" sz="2000" dirty="0" err="1"/>
              <a:t>gRPC</a:t>
            </a:r>
            <a:r>
              <a:rPr lang="en-US" sz="2000" dirty="0"/>
              <a:t>, Webhooks, REST, </a:t>
            </a:r>
            <a:r>
              <a:rPr lang="en-US" sz="2000" dirty="0" err="1"/>
              <a:t>GraphQL</a:t>
            </a:r>
            <a:br>
              <a:rPr lang="en-US" sz="2000" dirty="0"/>
            </a:br>
            <a:r>
              <a:rPr lang="en-US" sz="2000" dirty="0">
                <a:hlinkClick r:id="rId9"/>
              </a:rPr>
              <a:t>https://bit.ly</a:t>
            </a:r>
            <a:r>
              <a:rPr lang="en-US" sz="2000">
                <a:hlinkClick r:id="rId9"/>
              </a:rPr>
              <a:t>/2Axjzc0</a:t>
            </a:r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B9A6C6-A874-437B-AF35-B5223178C1B0}"/>
              </a:ext>
            </a:extLst>
          </p:cNvPr>
          <p:cNvSpPr txBox="1"/>
          <p:nvPr/>
        </p:nvSpPr>
        <p:spPr>
          <a:xfrm>
            <a:off x="8496303" y="3948184"/>
            <a:ext cx="2806856" cy="922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 </a:t>
            </a:r>
            <a:r>
              <a:rPr lang="en-US" sz="1999" kern="0" dirty="0">
                <a:hlinkClick r:id="rId10"/>
              </a:rPr>
              <a:t>https://bit.ly/2XVrZa2</a:t>
            </a:r>
            <a:r>
              <a:rPr lang="en-US" sz="1999" kern="0" dirty="0"/>
              <a:t> 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endParaRPr lang="en-US" sz="1999" kern="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2453562" y="2203896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49" name="Graphic 48" descr="Cloud">
            <a:extLst>
              <a:ext uri="{FF2B5EF4-FFF2-40B4-BE49-F238E27FC236}">
                <a16:creationId xmlns:a16="http://schemas.microsoft.com/office/drawing/2014/main" id="{2C3CD13B-2656-A34D-9258-CF44CB76E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5556325" y="1180598"/>
            <a:ext cx="2530636" cy="3200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10946E4-80E7-5A45-9609-BD29B8E050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8739" y="2527802"/>
            <a:ext cx="914227" cy="91422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BC3A256-C61C-4640-8A7D-A7AA2F6EBE21}"/>
              </a:ext>
            </a:extLst>
          </p:cNvPr>
          <p:cNvGrpSpPr/>
          <p:nvPr/>
        </p:nvGrpSpPr>
        <p:grpSpPr>
          <a:xfrm>
            <a:off x="8935827" y="2483084"/>
            <a:ext cx="1663036" cy="945916"/>
            <a:chOff x="9265021" y="2019508"/>
            <a:chExt cx="1663469" cy="946162"/>
          </a:xfrm>
          <a:solidFill>
            <a:schemeClr val="bg1"/>
          </a:solidFill>
        </p:grpSpPr>
        <p:sp>
          <p:nvSpPr>
            <p:cNvPr id="52" name="Rectangle: Rounded Corners 104">
              <a:extLst>
                <a:ext uri="{FF2B5EF4-FFF2-40B4-BE49-F238E27FC236}">
                  <a16:creationId xmlns:a16="http://schemas.microsoft.com/office/drawing/2014/main" id="{3D32A8B2-37F5-8441-A4CA-3E745444A0CA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: Rounded Corners 105">
              <a:extLst>
                <a:ext uri="{FF2B5EF4-FFF2-40B4-BE49-F238E27FC236}">
                  <a16:creationId xmlns:a16="http://schemas.microsoft.com/office/drawing/2014/main" id="{2BCEF1CE-97EF-6945-975F-81CA7E8BFD05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: Rounded Corners 106">
              <a:extLst>
                <a:ext uri="{FF2B5EF4-FFF2-40B4-BE49-F238E27FC236}">
                  <a16:creationId xmlns:a16="http://schemas.microsoft.com/office/drawing/2014/main" id="{6E647F9B-6C12-D648-B246-E50CFED591D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</a:t>
              </a:r>
            </a:p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0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5227-EF38-434F-8992-137C83C2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References</a:t>
            </a:r>
            <a:br>
              <a:rPr lang="en-US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41BB-152B-014C-A320-4E26E767E2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Core Documentation </a:t>
            </a:r>
            <a:r>
              <a:rPr lang="en-US" dirty="0">
                <a:hlinkClick r:id="rId2"/>
              </a:rPr>
              <a:t>https://aka.ms/dotnet-docs</a:t>
            </a:r>
            <a:r>
              <a:rPr lang="en-US" dirty="0"/>
              <a:t> </a:t>
            </a:r>
          </a:p>
          <a:p>
            <a:r>
              <a:rPr lang="en-US" dirty="0"/>
              <a:t>SDK Documentation </a:t>
            </a:r>
            <a:r>
              <a:rPr lang="en-US" dirty="0">
                <a:hlinkClick r:id="rId3"/>
              </a:rPr>
              <a:t>https://aka.ms/dotnet-cli-docs</a:t>
            </a:r>
            <a:r>
              <a:rPr lang="en-US" dirty="0"/>
              <a:t> </a:t>
            </a:r>
          </a:p>
          <a:p>
            <a:r>
              <a:rPr lang="en-US" dirty="0"/>
              <a:t>Release Notes </a:t>
            </a:r>
            <a:r>
              <a:rPr lang="en-US" dirty="0">
                <a:hlinkClick r:id="rId4"/>
              </a:rPr>
              <a:t>https://aka.ms/netcore3releasenotes</a:t>
            </a:r>
            <a:r>
              <a:rPr lang="en-US" dirty="0"/>
              <a:t> </a:t>
            </a:r>
          </a:p>
          <a:p>
            <a:r>
              <a:rPr lang="en-US" dirty="0"/>
              <a:t>Tutorials </a:t>
            </a:r>
            <a:br>
              <a:rPr lang="en-US" dirty="0"/>
            </a:br>
            <a:r>
              <a:rPr lang="en-US" dirty="0">
                <a:hlinkClick r:id="rId5"/>
              </a:rPr>
              <a:t>https://aka.ms/dotnet-tutorials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DF7C7-E449-A84E-A4AC-EB2D6D96C6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>
                <a:hlinkClick r:id="rId6"/>
              </a:rPr>
              <a:t>https://bit.ly/2XJPH9S</a:t>
            </a:r>
            <a:r>
              <a:rPr lang="en-US" dirty="0"/>
              <a:t> </a:t>
            </a:r>
          </a:p>
          <a:p>
            <a:r>
              <a:rPr lang="en-US" dirty="0"/>
              <a:t>Migrate from ASP.NET to ASP.NET Core </a:t>
            </a:r>
            <a:r>
              <a:rPr lang="en-US" dirty="0">
                <a:hlinkClick r:id="rId7"/>
              </a:rPr>
              <a:t>https://bit.ly/2ShOKz4</a:t>
            </a:r>
            <a:r>
              <a:rPr lang="en-US" dirty="0"/>
              <a:t> </a:t>
            </a:r>
          </a:p>
          <a:p>
            <a:r>
              <a:rPr lang="en-US" dirty="0"/>
              <a:t>Migrate from 2.2 to 3.0</a:t>
            </a:r>
            <a:br>
              <a:rPr lang="en-US" dirty="0"/>
            </a:br>
            <a:r>
              <a:rPr lang="en-US" dirty="0">
                <a:hlinkClick r:id="rId8"/>
              </a:rPr>
              <a:t>https://bit.ly/2JU8c1Z</a:t>
            </a:r>
            <a:endParaRPr lang="en-US" dirty="0"/>
          </a:p>
          <a:p>
            <a:pPr marL="234950" indent="-234950" defTabSz="914093">
              <a:defRPr/>
            </a:pPr>
            <a:r>
              <a:rPr lang="en-US" kern="0" dirty="0"/>
              <a:t>What’s New - </a:t>
            </a:r>
            <a:r>
              <a:rPr lang="en-US" kern="0" dirty="0">
                <a:hlinkClick r:id="rId9"/>
              </a:rPr>
              <a:t>https://bit.ly/2JGkIC1</a:t>
            </a:r>
            <a:endParaRPr lang="en-US" kern="0" dirty="0"/>
          </a:p>
          <a:p>
            <a:pPr marL="234950" indent="-234950" defTabSz="914093">
              <a:defRPr/>
            </a:pPr>
            <a:r>
              <a:rPr lang="en-US" kern="0" dirty="0"/>
              <a:t>Identity - </a:t>
            </a:r>
            <a:r>
              <a:rPr lang="en-US" kern="0" dirty="0">
                <a:hlinkClick r:id="rId10"/>
              </a:rPr>
              <a:t>https://bit.ly/2E9rcqZ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/>
              <a:t>Web APIs - </a:t>
            </a:r>
            <a:r>
              <a:rPr lang="en-US" kern="0" dirty="0">
                <a:hlinkClick r:id="rId11"/>
              </a:rPr>
              <a:t>https://bit.ly/2SgaDQc</a:t>
            </a:r>
            <a:r>
              <a:rPr lang="en-US" kern="0" dirty="0"/>
              <a:t> </a:t>
            </a:r>
          </a:p>
          <a:p>
            <a:pPr marL="234950" indent="-234950" defTabSz="914093">
              <a:defRPr/>
            </a:pPr>
            <a:r>
              <a:rPr lang="en-US" kern="0" dirty="0" err="1"/>
              <a:t>SignalR</a:t>
            </a:r>
            <a:r>
              <a:rPr lang="en-US" kern="0" dirty="0"/>
              <a:t> - </a:t>
            </a:r>
            <a:r>
              <a:rPr lang="en-US" kern="0" dirty="0">
                <a:hlinkClick r:id="rId12"/>
              </a:rPr>
              <a:t>https://bit.ly/2XKK0so</a:t>
            </a:r>
            <a:endParaRPr lang="en-US" kern="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EAE19-91EA-1649-A556-1E1F0743CCE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304815"/>
            <a:ext cx="2681468" cy="1362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EA4B7-8B84-1346-AAB6-6A73081C02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4812" y="1270116"/>
            <a:ext cx="1361316" cy="13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5C97F-7B3A-4EED-8AF8-692E4E0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4C121-4662-4AAA-B5F3-C522E47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8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F154D-FC65-4A85-8457-2FBFF7AE0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4A7B06-7058-4B7E-AAF3-5EDFCF965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https://Github.com/scottdock</a:t>
            </a:r>
            <a:endParaRPr lang="en-US" dirty="0"/>
          </a:p>
          <a:p>
            <a:r>
              <a:rPr lang="en-US" dirty="0">
                <a:hlinkClick r:id="rId3"/>
              </a:rPr>
              <a:t>https://twitter.com/scottd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https://www.linkedin.com/in/scottdockendorf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1261AD6-6DBF-4A39-B68F-206DD5073578}"/>
              </a:ext>
            </a:extLst>
          </p:cNvPr>
          <p:cNvSpPr txBox="1">
            <a:spLocks/>
          </p:cNvSpPr>
          <p:nvPr/>
        </p:nvSpPr>
        <p:spPr>
          <a:xfrm>
            <a:off x="1065213" y="541020"/>
            <a:ext cx="9829798" cy="289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Download the slides &amp; demo code @ </a:t>
            </a:r>
            <a:r>
              <a:rPr lang="en-US" sz="4400" dirty="0">
                <a:hlinkClick r:id="rId2"/>
              </a:rPr>
              <a:t>https://github.com/scottdock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057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701-88A2-4A2C-8F04-39ADC30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: </a:t>
            </a:r>
            <a:r>
              <a:rPr lang="zh-CN" altLang="en-US" dirty="0"/>
              <a:t>全栈解决方案</a:t>
            </a:r>
            <a:br>
              <a:rPr lang="en-US" dirty="0"/>
            </a:br>
            <a:endParaRPr lang="it-IT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E055B3F-1E95-4710-9300-D3E60571F1F5}"/>
              </a:ext>
            </a:extLst>
          </p:cNvPr>
          <p:cNvGrpSpPr/>
          <p:nvPr/>
        </p:nvGrpSpPr>
        <p:grpSpPr>
          <a:xfrm>
            <a:off x="510033" y="2295439"/>
            <a:ext cx="3153858" cy="2267121"/>
            <a:chOff x="951470" y="2125361"/>
            <a:chExt cx="2150076" cy="15445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96EBAE-7B4A-422C-A38C-253E2F627FEF}"/>
                </a:ext>
              </a:extLst>
            </p:cNvPr>
            <p:cNvSpPr/>
            <p:nvPr/>
          </p:nvSpPr>
          <p:spPr bwMode="auto">
            <a:xfrm>
              <a:off x="951470" y="2588260"/>
              <a:ext cx="2150076" cy="108169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41EAB4-8EFB-4A9E-9951-52302C4C7E6A}"/>
                </a:ext>
              </a:extLst>
            </p:cNvPr>
            <p:cNvGrpSpPr/>
            <p:nvPr/>
          </p:nvGrpSpPr>
          <p:grpSpPr>
            <a:xfrm>
              <a:off x="951470" y="2125361"/>
              <a:ext cx="2150076" cy="462899"/>
              <a:chOff x="951470" y="2125361"/>
              <a:chExt cx="2150076" cy="46289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E25CBE9-AD39-477C-8AB1-0BCC290583AC}"/>
                  </a:ext>
                </a:extLst>
              </p:cNvPr>
              <p:cNvSpPr/>
              <p:nvPr/>
            </p:nvSpPr>
            <p:spPr bwMode="auto">
              <a:xfrm>
                <a:off x="951470" y="2125362"/>
                <a:ext cx="2150076" cy="462898"/>
              </a:xfrm>
              <a:prstGeom prst="rect">
                <a:avLst/>
              </a:prstGeom>
              <a:solidFill>
                <a:srgbClr val="E6E6E6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9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99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3414315-2459-4C38-8950-CEB1D87A78D4}"/>
                  </a:ext>
                </a:extLst>
              </p:cNvPr>
              <p:cNvGrpSpPr/>
              <p:nvPr/>
            </p:nvGrpSpPr>
            <p:grpSpPr>
              <a:xfrm>
                <a:off x="2937164" y="2125362"/>
                <a:ext cx="164382" cy="164382"/>
                <a:chOff x="2937164" y="2125362"/>
                <a:chExt cx="164382" cy="164382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C582977-491A-4568-BA7B-977FC2EFDFC5}"/>
                    </a:ext>
                  </a:extLst>
                </p:cNvPr>
                <p:cNvSpPr/>
                <p:nvPr/>
              </p:nvSpPr>
              <p:spPr bwMode="auto">
                <a:xfrm>
                  <a:off x="2937164" y="2125362"/>
                  <a:ext cx="164382" cy="164382"/>
                </a:xfrm>
                <a:prstGeom prst="rect">
                  <a:avLst/>
                </a:prstGeom>
                <a:solidFill>
                  <a:srgbClr val="D83B0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8" name="Cross 137">
                  <a:extLst>
                    <a:ext uri="{FF2B5EF4-FFF2-40B4-BE49-F238E27FC236}">
                      <a16:creationId xmlns:a16="http://schemas.microsoft.com/office/drawing/2014/main" id="{1C0180CB-A206-4467-B68E-E1546C6FC3F4}"/>
                    </a:ext>
                  </a:extLst>
                </p:cNvPr>
                <p:cNvSpPr/>
                <p:nvPr/>
              </p:nvSpPr>
              <p:spPr bwMode="auto">
                <a:xfrm rot="2730422">
                  <a:off x="2959692" y="2146307"/>
                  <a:ext cx="125677" cy="125677"/>
                </a:xfrm>
                <a:prstGeom prst="plus">
                  <a:avLst>
                    <a:gd name="adj" fmla="val 41223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solidFill>
                      <a:srgbClr val="FF000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4F15045-A093-482D-80ED-78118E33D2C8}"/>
                  </a:ext>
                </a:extLst>
              </p:cNvPr>
              <p:cNvGrpSpPr/>
              <p:nvPr/>
            </p:nvGrpSpPr>
            <p:grpSpPr>
              <a:xfrm>
                <a:off x="2733964" y="2125361"/>
                <a:ext cx="164382" cy="164382"/>
                <a:chOff x="2733964" y="2125361"/>
                <a:chExt cx="164382" cy="164382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5B2E3EB-EDA3-47C6-BD23-80630368F480}"/>
                    </a:ext>
                  </a:extLst>
                </p:cNvPr>
                <p:cNvSpPr/>
                <p:nvPr/>
              </p:nvSpPr>
              <p:spPr bwMode="auto">
                <a:xfrm>
                  <a:off x="273396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ame 135">
                  <a:extLst>
                    <a:ext uri="{FF2B5EF4-FFF2-40B4-BE49-F238E27FC236}">
                      <a16:creationId xmlns:a16="http://schemas.microsoft.com/office/drawing/2014/main" id="{24C886FB-6624-488C-80F4-23F75D5A7FE6}"/>
                    </a:ext>
                  </a:extLst>
                </p:cNvPr>
                <p:cNvSpPr/>
                <p:nvPr/>
              </p:nvSpPr>
              <p:spPr bwMode="auto">
                <a:xfrm>
                  <a:off x="2762687" y="2147260"/>
                  <a:ext cx="110423" cy="110423"/>
                </a:xfrm>
                <a:prstGeom prst="frame">
                  <a:avLst>
                    <a:gd name="adj1" fmla="val 19401"/>
                  </a:avLst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655EC6C-957B-4138-A59F-5628695767B1}"/>
                  </a:ext>
                </a:extLst>
              </p:cNvPr>
              <p:cNvGrpSpPr/>
              <p:nvPr/>
            </p:nvGrpSpPr>
            <p:grpSpPr>
              <a:xfrm>
                <a:off x="2525684" y="2125361"/>
                <a:ext cx="164382" cy="164382"/>
                <a:chOff x="2525684" y="2125361"/>
                <a:chExt cx="164382" cy="164382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E7D5D68-D29A-4DAF-8347-2648F5684107}"/>
                    </a:ext>
                  </a:extLst>
                </p:cNvPr>
                <p:cNvSpPr/>
                <p:nvPr/>
              </p:nvSpPr>
              <p:spPr bwMode="auto">
                <a:xfrm>
                  <a:off x="2525684" y="2125361"/>
                  <a:ext cx="164382" cy="164382"/>
                </a:xfrm>
                <a:prstGeom prst="rect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BBB39E3C-FC79-4B0C-AD5A-0ABE545BD5E4}"/>
                    </a:ext>
                  </a:extLst>
                </p:cNvPr>
                <p:cNvSpPr/>
                <p:nvPr/>
              </p:nvSpPr>
              <p:spPr bwMode="auto">
                <a:xfrm>
                  <a:off x="2550343" y="2230251"/>
                  <a:ext cx="115063" cy="2743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97239BD0-E06C-4B06-A63A-09EC14F336B4}"/>
                  </a:ext>
                </a:extLst>
              </p:cNvPr>
              <p:cNvGrpSpPr/>
              <p:nvPr/>
            </p:nvGrpSpPr>
            <p:grpSpPr>
              <a:xfrm>
                <a:off x="1028835" y="2330877"/>
                <a:ext cx="2016554" cy="199824"/>
                <a:chOff x="1028835" y="2330877"/>
                <a:chExt cx="2016554" cy="199824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38D801C-E8E4-4FA9-A1CF-4956FD8E9618}"/>
                    </a:ext>
                  </a:extLst>
                </p:cNvPr>
                <p:cNvSpPr/>
                <p:nvPr/>
              </p:nvSpPr>
              <p:spPr bwMode="auto">
                <a:xfrm>
                  <a:off x="1342731" y="2334258"/>
                  <a:ext cx="1600780" cy="19644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16" tIns="146266" rIns="182832" bIns="14626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kern="0">
                      <a:solidFill>
                        <a:srgbClr val="E6E6E6">
                          <a:lumMod val="75000"/>
                        </a:srgbClr>
                      </a:solidFill>
                      <a:latin typeface="Consolas" panose="020B0609020204030204" pitchFamily="49" charset="0"/>
                      <a:ea typeface="Segoe UI" pitchFamily="34" charset="0"/>
                      <a:cs typeface="Segoe UI" pitchFamily="34" charset="0"/>
                    </a:rPr>
                    <a:t>http://..</a:t>
                  </a:r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7FD47547-36DE-4D3B-AB8A-0345A98C7133}"/>
                    </a:ext>
                  </a:extLst>
                </p:cNvPr>
                <p:cNvSpPr/>
                <p:nvPr/>
              </p:nvSpPr>
              <p:spPr bwMode="auto">
                <a:xfrm rot="16200000">
                  <a:off x="981973" y="2377739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A23B044B-C90C-46AE-98EF-4EBAF31FDA17}"/>
                    </a:ext>
                  </a:extLst>
                </p:cNvPr>
                <p:cNvSpPr/>
                <p:nvPr/>
              </p:nvSpPr>
              <p:spPr bwMode="auto">
                <a:xfrm rot="5400000">
                  <a:off x="1138921" y="2377740"/>
                  <a:ext cx="196444" cy="102719"/>
                </a:xfrm>
                <a:prstGeom prst="triangle">
                  <a:avLst/>
                </a:prstGeom>
                <a:solidFill>
                  <a:srgbClr val="E6E6E6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9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99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B2F26CB-1F7E-4C93-BC68-605552CC98E7}"/>
                    </a:ext>
                  </a:extLst>
                </p:cNvPr>
                <p:cNvGrpSpPr/>
                <p:nvPr/>
              </p:nvGrpSpPr>
              <p:grpSpPr>
                <a:xfrm>
                  <a:off x="2999669" y="2343459"/>
                  <a:ext cx="45720" cy="177841"/>
                  <a:chOff x="2999669" y="2343459"/>
                  <a:chExt cx="45720" cy="177841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F96F76-C9A7-4F47-8BCD-7EF82C61F9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343459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9BE8D7B4-A461-471E-8827-5E044F8016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70" y="2409520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833164B-3714-4AA1-AF90-20578B2A4D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99669" y="2475581"/>
                    <a:ext cx="45719" cy="45719"/>
                  </a:xfrm>
                  <a:prstGeom prst="ellipse">
                    <a:avLst/>
                  </a:prstGeom>
                  <a:solidFill>
                    <a:srgbClr val="E6E6E6">
                      <a:lumMod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9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999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7BF48A31-9CD2-46E6-A320-D15268071542}"/>
              </a:ext>
            </a:extLst>
          </p:cNvPr>
          <p:cNvSpPr txBox="1"/>
          <p:nvPr/>
        </p:nvSpPr>
        <p:spPr>
          <a:xfrm>
            <a:off x="1592681" y="1626291"/>
            <a:ext cx="1275990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zh-CN" altLang="en-US" sz="3199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客户端</a:t>
            </a:r>
            <a:endParaRPr lang="en-US" sz="3199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880FE0C-4B08-4E40-BFF5-7F5D231C8E7B}"/>
              </a:ext>
            </a:extLst>
          </p:cNvPr>
          <p:cNvSpPr txBox="1"/>
          <p:nvPr/>
        </p:nvSpPr>
        <p:spPr>
          <a:xfrm>
            <a:off x="9238386" y="1635346"/>
            <a:ext cx="823944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zh-CN" altLang="en-US" sz="3199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后端</a:t>
            </a:r>
            <a:endParaRPr lang="en-US" sz="3199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54FCCE-C5B1-4D28-80F1-DEF1BE5FBF75}"/>
              </a:ext>
            </a:extLst>
          </p:cNvPr>
          <p:cNvSpPr txBox="1"/>
          <p:nvPr/>
        </p:nvSpPr>
        <p:spPr>
          <a:xfrm>
            <a:off x="646813" y="4545492"/>
            <a:ext cx="2806856" cy="923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Blazor</a:t>
            </a:r>
            <a:endParaRPr lang="en-US" sz="1999" kern="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Components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SPA (JavaScript)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37FB27-4B0F-4230-8050-83ABB326B5DE}"/>
              </a:ext>
            </a:extLst>
          </p:cNvPr>
          <p:cNvSpPr txBox="1"/>
          <p:nvPr/>
        </p:nvSpPr>
        <p:spPr>
          <a:xfrm>
            <a:off x="4690984" y="4540138"/>
            <a:ext cx="2806856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MVC / Razor Pages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Web APIs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SignalR</a:t>
            </a:r>
            <a:endParaRPr lang="en-US" sz="1999" kern="0" dirty="0"/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Security &amp; identity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DBCF777-2DF5-4CA5-8C8F-A996AD2818D0}"/>
              </a:ext>
            </a:extLst>
          </p:cNvPr>
          <p:cNvGrpSpPr/>
          <p:nvPr/>
        </p:nvGrpSpPr>
        <p:grpSpPr>
          <a:xfrm>
            <a:off x="3929849" y="1440471"/>
            <a:ext cx="3828968" cy="3977057"/>
            <a:chOff x="4051987" y="2133024"/>
            <a:chExt cx="3829965" cy="3978093"/>
          </a:xfrm>
          <a:solidFill>
            <a:schemeClr val="bg1"/>
          </a:solidFill>
        </p:grpSpPr>
        <p:pic>
          <p:nvPicPr>
            <p:cNvPr id="145" name="Graphic 144" descr="Cloud">
              <a:extLst>
                <a:ext uri="{FF2B5EF4-FFF2-40B4-BE49-F238E27FC236}">
                  <a16:creationId xmlns:a16="http://schemas.microsoft.com/office/drawing/2014/main" id="{27D7617B-5AE0-44B1-BF92-CCD3DADE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051987" y="2133024"/>
              <a:ext cx="3829965" cy="397809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F1B934D-2D62-4497-B1C5-567CDAD60C6B}"/>
                </a:ext>
              </a:extLst>
            </p:cNvPr>
            <p:cNvSpPr txBox="1"/>
            <p:nvPr/>
          </p:nvSpPr>
          <p:spPr>
            <a:xfrm>
              <a:off x="4799883" y="4166138"/>
              <a:ext cx="2381486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914093"/>
              <a:r>
                <a:rPr lang="en-US" sz="2799" b="1" dirty="0">
                  <a:latin typeface="Segoe UI Semibold"/>
                </a:rPr>
                <a:t>ASP.NET Core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DFCA75D-0131-480D-B63F-43958BC04489}"/>
              </a:ext>
            </a:extLst>
          </p:cNvPr>
          <p:cNvGrpSpPr/>
          <p:nvPr/>
        </p:nvGrpSpPr>
        <p:grpSpPr>
          <a:xfrm>
            <a:off x="7961500" y="3252458"/>
            <a:ext cx="1663035" cy="945916"/>
            <a:chOff x="9265021" y="2019508"/>
            <a:chExt cx="1663469" cy="946162"/>
          </a:xfrm>
          <a:solidFill>
            <a:srgbClr val="000000"/>
          </a:solidFill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F17D4DC5-CB95-4703-ACE5-4DE3295BF905}"/>
                </a:ext>
              </a:extLst>
            </p:cNvPr>
            <p:cNvSpPr/>
            <p:nvPr/>
          </p:nvSpPr>
          <p:spPr bwMode="auto">
            <a:xfrm>
              <a:off x="9265021" y="2019508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F30DB913-09D1-45D6-B8AD-51DCAF443891}"/>
                </a:ext>
              </a:extLst>
            </p:cNvPr>
            <p:cNvSpPr/>
            <p:nvPr/>
          </p:nvSpPr>
          <p:spPr bwMode="auto">
            <a:xfrm>
              <a:off x="9398178" y="2148264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682A944F-5CEC-4533-852E-F95CEB2B7FF8}"/>
                </a:ext>
              </a:extLst>
            </p:cNvPr>
            <p:cNvSpPr/>
            <p:nvPr/>
          </p:nvSpPr>
          <p:spPr bwMode="auto">
            <a:xfrm>
              <a:off x="9529862" y="2269746"/>
              <a:ext cx="1398628" cy="695924"/>
            </a:xfrm>
            <a:prstGeom prst="roundRect">
              <a:avLst/>
            </a:prstGeom>
            <a:solidFill>
              <a:srgbClr val="D83B01"/>
            </a:solidFill>
            <a:ln w="10795" cap="flat" cmpd="sng" algn="ctr">
              <a:solidFill>
                <a:srgbClr val="D83B01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99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Worker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283976-4C10-4BF5-B8ED-570212D284F7}"/>
              </a:ext>
            </a:extLst>
          </p:cNvPr>
          <p:cNvGrpSpPr/>
          <p:nvPr/>
        </p:nvGrpSpPr>
        <p:grpSpPr>
          <a:xfrm>
            <a:off x="1360017" y="3021089"/>
            <a:ext cx="1442169" cy="1448631"/>
            <a:chOff x="1360371" y="3020983"/>
            <a:chExt cx="1442545" cy="1449008"/>
          </a:xfrm>
        </p:grpSpPr>
        <p:pic>
          <p:nvPicPr>
            <p:cNvPr id="157" name="Picture 156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47777C75-1755-4EC5-BF1D-A3E9F326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1364" y="3020983"/>
              <a:ext cx="1109208" cy="1109208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C2671A4-902D-47DC-B41B-8F36A48BEDF9}"/>
                </a:ext>
              </a:extLst>
            </p:cNvPr>
            <p:cNvGrpSpPr/>
            <p:nvPr/>
          </p:nvGrpSpPr>
          <p:grpSpPr>
            <a:xfrm>
              <a:off x="1360371" y="4130800"/>
              <a:ext cx="1442545" cy="339191"/>
              <a:chOff x="1245226" y="4937621"/>
              <a:chExt cx="1442545" cy="3391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4B6F438-F8DE-4D63-9C03-BEBA4C392DFB}"/>
                  </a:ext>
                </a:extLst>
              </p:cNvPr>
              <p:cNvSpPr/>
              <p:nvPr/>
            </p:nvSpPr>
            <p:spPr>
              <a:xfrm>
                <a:off x="1543502" y="4937621"/>
                <a:ext cx="67775" cy="338873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72A9F5-D90F-4000-A29D-434454D0A49B}"/>
                  </a:ext>
                </a:extLst>
              </p:cNvPr>
              <p:cNvSpPr/>
              <p:nvPr/>
            </p:nvSpPr>
            <p:spPr>
              <a:xfrm>
                <a:off x="1245226" y="4938112"/>
                <a:ext cx="270609" cy="33838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2AD12E6-5A08-447C-B723-539B19AAA9FE}"/>
                  </a:ext>
                </a:extLst>
              </p:cNvPr>
              <p:cNvSpPr/>
              <p:nvPr/>
            </p:nvSpPr>
            <p:spPr>
              <a:xfrm>
                <a:off x="2514896" y="5010798"/>
                <a:ext cx="172875" cy="265696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3F0C7E7-62AC-4823-96E6-DF9D34BB4191}"/>
                  </a:ext>
                </a:extLst>
              </p:cNvPr>
              <p:cNvSpPr/>
              <p:nvPr/>
            </p:nvSpPr>
            <p:spPr>
              <a:xfrm>
                <a:off x="1935630" y="5005396"/>
                <a:ext cx="26569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8E183D2-3965-4716-B768-6798740682C9}"/>
                  </a:ext>
                </a:extLst>
              </p:cNvPr>
              <p:cNvSpPr/>
              <p:nvPr/>
            </p:nvSpPr>
            <p:spPr>
              <a:xfrm>
                <a:off x="2222562" y="5005396"/>
                <a:ext cx="270118" cy="271099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1801CE-48BD-43EC-974F-2F88CA73D6B1}"/>
                  </a:ext>
                </a:extLst>
              </p:cNvPr>
              <p:cNvSpPr/>
              <p:nvPr/>
            </p:nvSpPr>
            <p:spPr>
              <a:xfrm>
                <a:off x="1638336" y="5005569"/>
                <a:ext cx="270609" cy="27124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3488D5AB-DB4A-4C8F-8EFB-D9881646415C}"/>
              </a:ext>
            </a:extLst>
          </p:cNvPr>
          <p:cNvSpPr txBox="1"/>
          <p:nvPr/>
        </p:nvSpPr>
        <p:spPr>
          <a:xfrm>
            <a:off x="5027603" y="1577818"/>
            <a:ext cx="823944" cy="492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199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前端</a:t>
            </a:r>
            <a:endParaRPr lang="en-US" sz="3199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397FE1-B0ED-4B4D-810E-DC090E7A93AA}"/>
              </a:ext>
            </a:extLst>
          </p:cNvPr>
          <p:cNvGrpSpPr/>
          <p:nvPr/>
        </p:nvGrpSpPr>
        <p:grpSpPr>
          <a:xfrm>
            <a:off x="9624535" y="1904763"/>
            <a:ext cx="2530636" cy="3200638"/>
            <a:chOff x="9624535" y="1904763"/>
            <a:chExt cx="2530636" cy="3200638"/>
          </a:xfrm>
        </p:grpSpPr>
        <p:pic>
          <p:nvPicPr>
            <p:cNvPr id="51" name="Graphic 50" descr="Cloud">
              <a:extLst>
                <a:ext uri="{FF2B5EF4-FFF2-40B4-BE49-F238E27FC236}">
                  <a16:creationId xmlns:a16="http://schemas.microsoft.com/office/drawing/2014/main" id="{16800C86-A92D-7846-87FF-F2FFFD3B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9624535" y="1904763"/>
              <a:ext cx="2530636" cy="320063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B0687DF-1BE0-924D-99A7-3B1D9BBEE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0653" y="3037936"/>
              <a:ext cx="914227" cy="91422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DB8AE3-5E8C-4F49-ACBD-04DAA87A3518}"/>
                </a:ext>
              </a:extLst>
            </p:cNvPr>
            <p:cNvSpPr txBox="1"/>
            <p:nvPr/>
          </p:nvSpPr>
          <p:spPr>
            <a:xfrm>
              <a:off x="10620388" y="372623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API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8E9FE17-3A3E-944C-94CB-A9847198D4BB}"/>
              </a:ext>
            </a:extLst>
          </p:cNvPr>
          <p:cNvSpPr txBox="1"/>
          <p:nvPr/>
        </p:nvSpPr>
        <p:spPr>
          <a:xfrm>
            <a:off x="8793753" y="4636495"/>
            <a:ext cx="2806856" cy="615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/>
              <a:t>Worker Services</a:t>
            </a:r>
          </a:p>
          <a:p>
            <a:pPr marL="342797" indent="-342797" defTabSz="914093">
              <a:buFont typeface="Arial" panose="020B0604020202020204" pitchFamily="34" charset="0"/>
              <a:buChar char="•"/>
              <a:defRPr/>
            </a:pPr>
            <a:r>
              <a:rPr lang="en-US" sz="1999" kern="0" dirty="0" err="1"/>
              <a:t>gRPC</a:t>
            </a:r>
            <a:r>
              <a:rPr lang="en-US" sz="1999" kern="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6828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  <p:bldP spid="141" grpId="0" uiExpand="1" build="p"/>
      <p:bldP spid="142" grpId="0" uiExpand="1" build="p"/>
      <p:bldP spid="165" grpId="0"/>
      <p:bldP spid="5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6D22F-4342-4D41-97B3-EF6FEADA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0F9C-B5C9-BC48-91E6-D09981AEB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CCA3-4B8E-4914-B03A-6DA2FA1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Blazor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784A-3A92-40F8-B053-8A79C032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797" indent="-342797"/>
            <a:r>
              <a:rPr lang="en-US" sz="2799" dirty="0"/>
              <a:t>Build client-side web UI with .NET instead of JavaScript</a:t>
            </a:r>
          </a:p>
          <a:p>
            <a:pPr marL="342797" indent="-342797"/>
            <a:r>
              <a:rPr lang="en-US" sz="2799" dirty="0"/>
              <a:t>Call into JavaScript libraries &amp; browser APIs as needed</a:t>
            </a:r>
          </a:p>
          <a:p>
            <a:pPr marL="342797" indent="-342797"/>
            <a:r>
              <a:rPr lang="en-US" sz="2799" dirty="0"/>
              <a:t>Write reusable web UI components with C# and Razor</a:t>
            </a:r>
          </a:p>
          <a:p>
            <a:pPr marL="342797" indent="-342797"/>
            <a:r>
              <a:rPr lang="en-US" sz="2799" dirty="0"/>
              <a:t>Share .NET code with both the client and the server </a:t>
            </a:r>
          </a:p>
          <a:p>
            <a:pPr marL="342797" indent="-342797"/>
            <a:endParaRPr lang="en-US" sz="2799" dirty="0"/>
          </a:p>
          <a:p>
            <a:pPr marL="342797" indent="-342797"/>
            <a:endParaRPr lang="it-IT" sz="27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DA03D-FA7C-495A-952C-F57A6FFD7078}"/>
              </a:ext>
            </a:extLst>
          </p:cNvPr>
          <p:cNvSpPr txBox="1"/>
          <p:nvPr/>
        </p:nvSpPr>
        <p:spPr>
          <a:xfrm>
            <a:off x="1522413" y="4723731"/>
            <a:ext cx="6523574" cy="1230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999" dirty="0" err="1">
                <a:solidFill>
                  <a:srgbClr val="FF0000"/>
                </a:solidFill>
              </a:rPr>
              <a:t>Blazor</a:t>
            </a:r>
            <a:r>
              <a:rPr lang="en-US" sz="3999" dirty="0">
                <a:solidFill>
                  <a:srgbClr val="FF0000"/>
                </a:solidFill>
              </a:rPr>
              <a:t> for </a:t>
            </a:r>
            <a:r>
              <a:rPr lang="en-US" sz="3999" dirty="0" err="1">
                <a:solidFill>
                  <a:srgbClr val="FF0000"/>
                </a:solidFill>
              </a:rPr>
              <a:t>WebAssembly</a:t>
            </a:r>
            <a:r>
              <a:rPr lang="en-US" sz="3999" dirty="0">
                <a:solidFill>
                  <a:srgbClr val="FF0000"/>
                </a:solidFill>
              </a:rPr>
              <a:t> now in </a:t>
            </a:r>
            <a:r>
              <a:rPr lang="en-US" sz="3999" i="1" dirty="0">
                <a:solidFill>
                  <a:srgbClr val="FF0000"/>
                </a:solidFill>
              </a:rPr>
              <a:t>official preview!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E0F7B7AD-E0A0-40F8-9375-3BA508445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1799" y="3395594"/>
            <a:ext cx="3887060" cy="38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client or server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332" y="2327682"/>
            <a:ext cx="4045245" cy="3357365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1999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4354" y="4077648"/>
            <a:ext cx="982299" cy="584623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199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199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582" y="3321438"/>
            <a:ext cx="2259132" cy="2123311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066" y="3964344"/>
            <a:ext cx="351696" cy="57555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1530" y="4225663"/>
            <a:ext cx="351696" cy="57555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9569" y="1982263"/>
            <a:ext cx="3531419" cy="33095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3156" y="3055886"/>
            <a:ext cx="3755163" cy="2790457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4312" y="2326145"/>
            <a:ext cx="1949975" cy="3363403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1999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199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199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321206" y="3699534"/>
            <a:ext cx="2065284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0324" y="4082935"/>
            <a:ext cx="911628" cy="1491873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6539" y="3639796"/>
            <a:ext cx="911627" cy="1491873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71481" y="4407940"/>
            <a:ext cx="88174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8628" y="1594148"/>
            <a:ext cx="0" cy="47405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1355279" y="1291594"/>
            <a:ext cx="2040732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Client-side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3946" y="1291594"/>
            <a:ext cx="2144900" cy="738344"/>
          </a:xfrm>
          <a:prstGeom prst="rect">
            <a:avLst/>
          </a:prstGeom>
          <a:noFill/>
        </p:spPr>
        <p:txBody>
          <a:bodyPr wrap="none" lIns="182832" tIns="146266" rIns="182832" bIns="146266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 spc="-10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Server-side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4556" y="4181451"/>
            <a:ext cx="2259132" cy="1453592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GB" sz="1799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GB" sz="1799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en-US" sz="1799" kern="0">
                  <a:solidFill>
                    <a:prstClr val="white"/>
                  </a:solidFill>
                  <a:latin typeface="Calibri" panose="020F0502020204030204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6642308" y="5896074"/>
            <a:ext cx="3695307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Included in 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595309" y="5896073"/>
            <a:ext cx="3948197" cy="4307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799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ship in a future release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 Approach Comparison</a:t>
            </a:r>
            <a:b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0C682-65D6-9C4F-9653-EADD294DE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61770"/>
              </p:ext>
            </p:extLst>
          </p:nvPr>
        </p:nvGraphicFramePr>
        <p:xfrm>
          <a:off x="1751012" y="1718733"/>
          <a:ext cx="8125884" cy="44500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14942">
                  <a:extLst>
                    <a:ext uri="{9D8B030D-6E8A-4147-A177-3AD203B41FA5}">
                      <a16:colId xmlns:a16="http://schemas.microsoft.com/office/drawing/2014/main" val="741179829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814408069"/>
                    </a:ext>
                  </a:extLst>
                </a:gridCol>
                <a:gridCol w="3834342">
                  <a:extLst>
                    <a:ext uri="{9D8B030D-6E8A-4147-A177-3AD203B41FA5}">
                      <a16:colId xmlns:a16="http://schemas.microsoft.com/office/drawing/2014/main" val="270797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Client-Side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Server-side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16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Faster execution (within browser)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Debugging? </a:t>
                      </a:r>
                      <a:r>
                        <a:rPr lang="en-US" dirty="0">
                          <a:hlinkClick r:id="rId3"/>
                        </a:rPr>
                        <a:t>https://bit.ly/2OMUiz0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Startup timing is faster.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full debugging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Supports every .NET API and library which runs with ASP.NET Core.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also with old browsers that don’t support </a:t>
                      </a:r>
                      <a:r>
                        <a:rPr lang="en-US" dirty="0" err="1"/>
                        <a:t>WebAssembly</a:t>
                      </a:r>
                      <a:r>
                        <a:rPr lang="en-US" dirty="0"/>
                        <a:t>, like Internet Explorer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3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Longer startup timings (load .NET Framework &amp; Assemblies)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run offline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Slower execution due to required constant connection with the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28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WebAssembly.org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6BA56F-4E1A-4159-B1CB-608082B4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7412" y="2077402"/>
            <a:ext cx="7732858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E16A4-DE44-41F1-9FF8-E87E2AEC8A11}"/>
              </a:ext>
            </a:extLst>
          </p:cNvPr>
          <p:cNvSpPr txBox="1"/>
          <p:nvPr/>
        </p:nvSpPr>
        <p:spPr>
          <a:xfrm>
            <a:off x="4098203" y="6280070"/>
            <a:ext cx="630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Documentation: </a:t>
            </a:r>
            <a:r>
              <a:rPr lang="en-US" dirty="0">
                <a:hlinkClick r:id="rId4"/>
              </a:rPr>
              <a:t>https://webassembly.org/docs/high-level-goals/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7B383-5CFF-40C6-A568-2A8D341D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299" y="2077402"/>
            <a:ext cx="1390650" cy="64770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E26D936-5D06-45A4-A4B5-270140BC055B}"/>
              </a:ext>
            </a:extLst>
          </p:cNvPr>
          <p:cNvSpPr/>
          <p:nvPr/>
        </p:nvSpPr>
        <p:spPr>
          <a:xfrm>
            <a:off x="1604571" y="1638299"/>
            <a:ext cx="1463040" cy="1525905"/>
          </a:xfrm>
          <a:prstGeom prst="noSmoking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6E0-7065-4CEA-976E-A60B519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WebAssembly</a:t>
            </a:r>
            <a:r>
              <a:rPr lang="en-US" dirty="0"/>
              <a:t> Working Group</a:t>
            </a:r>
            <a:br>
              <a:rPr lang="en-US" dirty="0"/>
            </a:br>
            <a:r>
              <a:rPr lang="en-US" dirty="0">
                <a:hlinkClick r:id="rId2"/>
              </a:rPr>
              <a:t>https://bit.ly/32yDOCP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72C6D-B7B6-445A-A848-D372F7DA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68132-1795-460B-A48F-8C1722DABCB7}"/>
              </a:ext>
            </a:extLst>
          </p:cNvPr>
          <p:cNvSpPr/>
          <p:nvPr/>
        </p:nvSpPr>
        <p:spPr>
          <a:xfrm>
            <a:off x="1522413" y="1904999"/>
            <a:ext cx="9143999" cy="4114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apple logo transparent">
            <a:extLst>
              <a:ext uri="{FF2B5EF4-FFF2-40B4-BE49-F238E27FC236}">
                <a16:creationId xmlns:a16="http://schemas.microsoft.com/office/drawing/2014/main" id="{202BAF3B-F3D8-46FD-A398-B718A008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80" y="2632709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ebook logo">
            <a:extLst>
              <a:ext uri="{FF2B5EF4-FFF2-40B4-BE49-F238E27FC236}">
                <a16:creationId xmlns:a16="http://schemas.microsoft.com/office/drawing/2014/main" id="{B5D582AA-B874-4A75-80A4-F0F406F3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73" y="4000842"/>
            <a:ext cx="995362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logo">
            <a:extLst>
              <a:ext uri="{FF2B5EF4-FFF2-40B4-BE49-F238E27FC236}">
                <a16:creationId xmlns:a16="http://schemas.microsoft.com/office/drawing/2014/main" id="{DF8281C2-31FC-4774-AF50-BAD3C005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65" y="2480442"/>
            <a:ext cx="1906693" cy="127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l logo">
            <a:extLst>
              <a:ext uri="{FF2B5EF4-FFF2-40B4-BE49-F238E27FC236}">
                <a16:creationId xmlns:a16="http://schemas.microsoft.com/office/drawing/2014/main" id="{5D845DE9-2CC1-4663-80F3-0913C7B9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55" y="3909343"/>
            <a:ext cx="1747836" cy="11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g logo">
            <a:extLst>
              <a:ext uri="{FF2B5EF4-FFF2-40B4-BE49-F238E27FC236}">
                <a16:creationId xmlns:a16="http://schemas.microsoft.com/office/drawing/2014/main" id="{5FDB772C-470D-4CFA-8F8C-C23A548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05" y="4038599"/>
            <a:ext cx="2055813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crosoft logo">
            <a:extLst>
              <a:ext uri="{FF2B5EF4-FFF2-40B4-BE49-F238E27FC236}">
                <a16:creationId xmlns:a16="http://schemas.microsoft.com/office/drawing/2014/main" id="{649E2ABB-A305-45B4-AACF-B90DEEEE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58" y="2293618"/>
            <a:ext cx="2121605" cy="15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F6A3F-801E-41DF-BF39-4FD097E46319}"/>
              </a:ext>
            </a:extLst>
          </p:cNvPr>
          <p:cNvSpPr txBox="1"/>
          <p:nvPr/>
        </p:nvSpPr>
        <p:spPr>
          <a:xfrm>
            <a:off x="1747177" y="221455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Members from industry leaders:</a:t>
            </a:r>
          </a:p>
        </p:txBody>
      </p:sp>
    </p:spTree>
    <p:extLst>
      <p:ext uri="{BB962C8B-B14F-4D97-AF65-F5344CB8AC3E}">
        <p14:creationId xmlns:p14="http://schemas.microsoft.com/office/powerpoint/2010/main" val="1355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1411</Words>
  <Application>Microsoft Office PowerPoint</Application>
  <PresentationFormat>自定义</PresentationFormat>
  <Paragraphs>213</Paragraphs>
  <Slides>23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汉仪智楷繁</vt:lpstr>
      <vt:lpstr>华文仿宋</vt:lpstr>
      <vt:lpstr>华文新魏</vt:lpstr>
      <vt:lpstr>Arial</vt:lpstr>
      <vt:lpstr>Calibri</vt:lpstr>
      <vt:lpstr>Consolas</vt:lpstr>
      <vt:lpstr>Corbel</vt:lpstr>
      <vt:lpstr>Segoe UI</vt:lpstr>
      <vt:lpstr>Segoe UI Semibold</vt:lpstr>
      <vt:lpstr>Digital Blue Tunnel 16x9</vt:lpstr>
      <vt:lpstr>C#全栈应用开发</vt:lpstr>
      <vt:lpstr>张善友</vt:lpstr>
      <vt:lpstr>.NET Core : 全栈解决方案 </vt:lpstr>
      <vt:lpstr>Blazor</vt:lpstr>
      <vt:lpstr>Blazor</vt:lpstr>
      <vt:lpstr>Blazor on client or server </vt:lpstr>
      <vt:lpstr>Blazor Approach Comparison </vt:lpstr>
      <vt:lpstr>WebAssembly.org</vt:lpstr>
      <vt:lpstr>WebAssembly Working Group https://bit.ly/32yDOCP </vt:lpstr>
      <vt:lpstr>WebAssembly Compatibility </vt:lpstr>
      <vt:lpstr>How WebAssembly Works </vt:lpstr>
      <vt:lpstr>Worker Services</vt:lpstr>
      <vt:lpstr>Worker services</vt:lpstr>
      <vt:lpstr>gRPC</vt:lpstr>
      <vt:lpstr>Web API Design Styles </vt:lpstr>
      <vt:lpstr>What is gRPC </vt:lpstr>
      <vt:lpstr>gRPC Important Concepts </vt:lpstr>
      <vt:lpstr>Protobuf ---&gt; C#</vt:lpstr>
      <vt:lpstr>Also new in ASP.NET Core 3.0 </vt:lpstr>
      <vt:lpstr>References </vt:lpstr>
      <vt:lpstr>References 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2016-05-20T18:50:28Z</dcterms:created>
  <dcterms:modified xsi:type="dcterms:W3CDTF">2020-05-06T15:14:59Z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